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831" r:id="rId2"/>
    <p:sldId id="293" r:id="rId3"/>
    <p:sldId id="832" r:id="rId4"/>
    <p:sldId id="833" r:id="rId5"/>
    <p:sldId id="835" r:id="rId6"/>
    <p:sldId id="836" r:id="rId7"/>
    <p:sldId id="837" r:id="rId8"/>
    <p:sldId id="838" r:id="rId9"/>
    <p:sldId id="839" r:id="rId10"/>
    <p:sldId id="840" r:id="rId11"/>
    <p:sldId id="841" r:id="rId12"/>
    <p:sldId id="842" r:id="rId13"/>
    <p:sldId id="843" r:id="rId14"/>
    <p:sldId id="847" r:id="rId15"/>
    <p:sldId id="844" r:id="rId16"/>
    <p:sldId id="845" r:id="rId17"/>
  </p:sldIdLst>
  <p:sldSz cx="9144000" cy="5143500" type="screen16x9"/>
  <p:notesSz cx="9777413" cy="6646863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4087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命令行执行</a:t>
            </a:r>
          </a:p>
          <a:p>
            <a:pPr fontAlgn="base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创建对象并修改</a:t>
            </a:r>
          </a:p>
          <a:p>
            <a:pPr lvl="1" fontAlgn="base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= 1 + 1</a:t>
            </a:r>
          </a:p>
          <a:p>
            <a:pPr fontAlgn="base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实用函数</a:t>
            </a:r>
          </a:p>
          <a:p>
            <a:pPr lvl="1" fontAlgn="base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count.dat</a:t>
            </a:r>
          </a:p>
          <a:p>
            <a:pPr fontAlgn="base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运行脚本（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4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9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8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24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3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3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0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1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25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3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3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works.com/help/matlab/import_export/supported-file-formats-for-import-and-expor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b="0" smtClean="0"/>
              <a:t>人工智能</a:t>
            </a:r>
            <a:r>
              <a:rPr lang="zh-CN" altLang="en-US" b="0" dirty="0"/>
              <a:t>与数据分析</a:t>
            </a:r>
            <a:r>
              <a:rPr lang="en-US" altLang="zh-CN" sz="4000" dirty="0">
                <a:cs typeface="+mn-ea"/>
                <a:sym typeface="+mn-lt"/>
              </a:rPr>
              <a:t/>
            </a:r>
            <a:br>
              <a:rPr lang="en-US" altLang="zh-CN" sz="4000" dirty="0"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34278" y="4217779"/>
            <a:ext cx="3235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/>
              <a:t>LONG HUANG 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第一讲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数据导入</a:t>
            </a:r>
            <a:r>
              <a:rPr lang="en-US" altLang="zh-CN" b="0" dirty="0"/>
              <a:t>/</a:t>
            </a:r>
            <a:r>
              <a:rPr lang="zh-CN" altLang="en-US" b="0" dirty="0"/>
              <a:t>导出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53" y="873489"/>
            <a:ext cx="5533520" cy="27702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1580" y="3643765"/>
            <a:ext cx="7154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-apple-system"/>
              </a:rPr>
              <a:t>思考题：</a:t>
            </a:r>
            <a:r>
              <a:rPr lang="en-US" altLang="zh-CN" dirty="0">
                <a:latin typeface="-apple-system"/>
              </a:rPr>
              <a:t>MATLAB </a:t>
            </a:r>
            <a:r>
              <a:rPr lang="zh-CN" altLang="en-US" dirty="0">
                <a:latin typeface="-apple-system"/>
              </a:rPr>
              <a:t>支持哪些导入</a:t>
            </a:r>
            <a:r>
              <a:rPr lang="en-US" altLang="zh-CN" dirty="0">
                <a:latin typeface="-apple-system"/>
              </a:rPr>
              <a:t>/</a:t>
            </a:r>
            <a:r>
              <a:rPr lang="zh-CN" altLang="en-US" dirty="0">
                <a:latin typeface="-apple-system"/>
              </a:rPr>
              <a:t>导出格式？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latin typeface="-apple-system"/>
              </a:rPr>
              <a:t>答案见官方链接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u="sng" dirty="0">
                <a:solidFill>
                  <a:srgbClr val="1783FF"/>
                </a:solidFill>
                <a:latin typeface="-apple-system"/>
                <a:hlinkClick r:id="rId4"/>
              </a:rPr>
              <a:t>https://www.mathworks.com/help/matlab/import_export/supported-file-formats-for-import-and-export.html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18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绘制数据</a:t>
            </a:r>
            <a:endParaRPr lang="en-US" altLang="zh-CN" dirty="0">
              <a:latin typeface="-apple-system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09" y="1631290"/>
            <a:ext cx="6440392" cy="21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7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绘制数据</a:t>
            </a:r>
            <a:endParaRPr lang="en-US" altLang="zh-CN" dirty="0"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554" y="1031443"/>
            <a:ext cx="5146771" cy="37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>
                <a:latin typeface="-apple-system"/>
              </a:rPr>
              <a:t>缺失数据的表示</a:t>
            </a:r>
          </a:p>
        </p:txBody>
      </p:sp>
      <p:sp>
        <p:nvSpPr>
          <p:cNvPr id="3" name="矩形 2"/>
          <p:cNvSpPr/>
          <p:nvPr/>
        </p:nvSpPr>
        <p:spPr>
          <a:xfrm>
            <a:off x="1097280" y="1417588"/>
            <a:ext cx="7146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inherit"/>
              </a:rPr>
              <a:t>缺失</a:t>
            </a:r>
            <a:r>
              <a:rPr lang="zh-CN" altLang="en-US" dirty="0">
                <a:latin typeface="inherit"/>
              </a:rPr>
              <a:t>值通常代表不可靠或无法使用的数据点。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对于 </a:t>
            </a:r>
            <a:r>
              <a:rPr lang="en-US" altLang="zh-CN" dirty="0">
                <a:latin typeface="inherit"/>
              </a:rPr>
              <a:t>double </a:t>
            </a:r>
            <a:r>
              <a:rPr lang="zh-CN" altLang="en-US" dirty="0">
                <a:latin typeface="inherit"/>
              </a:rPr>
              <a:t>等数值类型，用 </a:t>
            </a:r>
            <a:r>
              <a:rPr lang="en-US" altLang="zh-CN" b="1" dirty="0" err="1">
                <a:latin typeface="inherit"/>
              </a:rPr>
              <a:t>NaN</a:t>
            </a:r>
            <a:r>
              <a:rPr lang="zh-CN" altLang="en-US" dirty="0">
                <a:latin typeface="inherit"/>
              </a:rPr>
              <a:t>（</a:t>
            </a:r>
            <a:r>
              <a:rPr lang="en-US" altLang="zh-CN" dirty="0">
                <a:latin typeface="inherit"/>
              </a:rPr>
              <a:t>Not-a-Number</a:t>
            </a:r>
            <a:r>
              <a:rPr lang="zh-CN" altLang="en-US" dirty="0">
                <a:latin typeface="inherit"/>
              </a:rPr>
              <a:t>）表示缺失。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也可直接使用 </a:t>
            </a:r>
            <a:r>
              <a:rPr lang="en-US" altLang="zh-CN" b="1" dirty="0">
                <a:latin typeface="inherit"/>
              </a:rPr>
              <a:t>missing</a:t>
            </a:r>
            <a:r>
              <a:rPr lang="en-US" altLang="zh-CN" dirty="0">
                <a:latin typeface="inherit"/>
              </a:rPr>
              <a:t> </a:t>
            </a:r>
            <a:r>
              <a:rPr lang="zh-CN" altLang="en-US" dirty="0">
                <a:latin typeface="inherit"/>
              </a:rPr>
              <a:t>关键字；</a:t>
            </a:r>
            <a:r>
              <a:rPr lang="en-US" altLang="zh-CN" dirty="0">
                <a:latin typeface="inherit"/>
              </a:rPr>
              <a:t>MATLAB </a:t>
            </a:r>
            <a:r>
              <a:rPr lang="zh-CN" altLang="en-US" dirty="0">
                <a:latin typeface="inherit"/>
              </a:rPr>
              <a:t>会自动把它转换成相应数据类型的“标准缺失值”</a:t>
            </a:r>
            <a:endParaRPr lang="zh-CN" altLang="en-US" b="0" i="0" dirty="0">
              <a:effectLst/>
              <a:latin typeface="inheri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65" y="2729790"/>
            <a:ext cx="6799380" cy="16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0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缺失数据的处理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3426" y="1115707"/>
            <a:ext cx="6009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-apple-system"/>
              </a:rPr>
              <a:t>standardizeMissing</a:t>
            </a:r>
            <a:r>
              <a:rPr lang="en-US" altLang="zh-CN" dirty="0">
                <a:latin typeface="-apple-system"/>
              </a:rPr>
              <a:t> —— </a:t>
            </a:r>
            <a:r>
              <a:rPr lang="zh-CN" altLang="en-US" dirty="0">
                <a:latin typeface="-apple-system"/>
              </a:rPr>
              <a:t>把指定值也视为缺失值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latin typeface="-apple-system"/>
              </a:rPr>
              <a:t>示例：把 </a:t>
            </a:r>
            <a:r>
              <a:rPr lang="en-US" altLang="zh-CN" dirty="0">
                <a:latin typeface="-apple-system"/>
              </a:rPr>
              <a:t>4 </a:t>
            </a:r>
            <a:r>
              <a:rPr lang="zh-CN" altLang="en-US" dirty="0">
                <a:latin typeface="-apple-system"/>
              </a:rPr>
              <a:t>和 </a:t>
            </a:r>
            <a:r>
              <a:rPr lang="en-US" altLang="zh-CN" dirty="0" err="1">
                <a:latin typeface="-apple-system"/>
              </a:rPr>
              <a:t>NaN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同时当作 </a:t>
            </a:r>
            <a:r>
              <a:rPr lang="en-US" altLang="zh-CN" dirty="0">
                <a:latin typeface="-apple-system"/>
              </a:rPr>
              <a:t>double </a:t>
            </a:r>
            <a:r>
              <a:rPr lang="zh-CN" altLang="en-US" dirty="0">
                <a:latin typeface="-apple-system"/>
              </a:rPr>
              <a:t>的缺失值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34" y="1923737"/>
            <a:ext cx="4179894" cy="6574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65" y="1791525"/>
            <a:ext cx="3186595" cy="8848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0985" y="2705821"/>
            <a:ext cx="6294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-apple-system"/>
              </a:rPr>
              <a:t>sort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结合 </a:t>
            </a:r>
            <a:r>
              <a:rPr lang="en-US" altLang="zh-CN" b="1" dirty="0">
                <a:latin typeface="-apple-system"/>
              </a:rPr>
              <a:t>'</a:t>
            </a:r>
            <a:r>
              <a:rPr lang="en-US" altLang="zh-CN" b="1" dirty="0" err="1">
                <a:latin typeface="-apple-system"/>
              </a:rPr>
              <a:t>MissingPlacement</a:t>
            </a:r>
            <a:r>
              <a:rPr lang="en-US" altLang="zh-CN" b="1" dirty="0">
                <a:latin typeface="-apple-system"/>
              </a:rPr>
              <a:t>','last'</a:t>
            </a:r>
            <a:r>
              <a:rPr lang="en-US" altLang="zh-CN" dirty="0">
                <a:latin typeface="-apple-system"/>
              </a:rPr>
              <a:t> —— </a:t>
            </a:r>
            <a:r>
              <a:rPr lang="zh-CN" altLang="en-US" dirty="0">
                <a:latin typeface="-apple-system"/>
              </a:rPr>
              <a:t>排序时把缺失值放到末尾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82" y="3476793"/>
            <a:ext cx="5357642" cy="4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查找缺失数据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7085" y="1138632"/>
            <a:ext cx="7702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inherit"/>
              </a:rPr>
              <a:t>isnan</a:t>
            </a:r>
            <a:r>
              <a:rPr lang="zh-CN" altLang="en-US" dirty="0">
                <a:latin typeface="inherit"/>
              </a:rPr>
              <a:t> </a:t>
            </a:r>
            <a:r>
              <a:rPr lang="en-US" altLang="zh-CN" dirty="0">
                <a:latin typeface="inherit"/>
              </a:rPr>
              <a:t>—— </a:t>
            </a:r>
            <a:r>
              <a:rPr lang="zh-CN" altLang="en-US" dirty="0">
                <a:latin typeface="inherit"/>
              </a:rPr>
              <a:t>对数值数组返回 </a:t>
            </a:r>
            <a:r>
              <a:rPr lang="en-US" altLang="zh-CN" dirty="0" err="1">
                <a:latin typeface="inherit"/>
              </a:rPr>
              <a:t>NaN</a:t>
            </a:r>
            <a:r>
              <a:rPr lang="en-US" altLang="zh-CN" dirty="0">
                <a:latin typeface="inherit"/>
              </a:rPr>
              <a:t> </a:t>
            </a:r>
            <a:r>
              <a:rPr lang="zh-CN" altLang="en-US" dirty="0">
                <a:latin typeface="inherit"/>
              </a:rPr>
              <a:t>位置的逻辑数组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inherit"/>
              </a:rPr>
              <a:t>ismissing</a:t>
            </a:r>
            <a:r>
              <a:rPr lang="zh-CN" altLang="en-US" dirty="0">
                <a:latin typeface="inherit"/>
              </a:rPr>
              <a:t> </a:t>
            </a:r>
            <a:r>
              <a:rPr lang="en-US" altLang="zh-CN" dirty="0">
                <a:latin typeface="inherit"/>
              </a:rPr>
              <a:t>—— </a:t>
            </a:r>
            <a:r>
              <a:rPr lang="zh-CN" altLang="en-US" dirty="0">
                <a:latin typeface="inherit"/>
              </a:rPr>
              <a:t>支持多种数据类型，返回任意缺失值的位置逻辑数组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1" y="1930185"/>
            <a:ext cx="3048425" cy="89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446" y="2136359"/>
            <a:ext cx="3885066" cy="16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替换</a:t>
            </a:r>
            <a:r>
              <a:rPr lang="en-US" altLang="zh-CN" b="0" dirty="0"/>
              <a:t>/</a:t>
            </a:r>
            <a:r>
              <a:rPr lang="zh-CN" altLang="en-US" b="0" dirty="0"/>
              <a:t>删除缺失数据</a:t>
            </a:r>
            <a:endParaRPr lang="en-US" altLang="zh-CN" dirty="0"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96" y="2530023"/>
            <a:ext cx="6056986" cy="22289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4205" y="1267812"/>
            <a:ext cx="7849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inherit"/>
              </a:rPr>
              <a:t>fillmissing</a:t>
            </a:r>
            <a:r>
              <a:rPr lang="en-US" altLang="zh-CN" dirty="0">
                <a:latin typeface="inherit"/>
              </a:rPr>
              <a:t> —— </a:t>
            </a:r>
            <a:r>
              <a:rPr lang="zh-CN" altLang="en-US" dirty="0">
                <a:latin typeface="inherit"/>
              </a:rPr>
              <a:t>用指定方法（如前向填充、线性插值等）替换缺失值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inherit"/>
              </a:rPr>
              <a:t>rmmissing</a:t>
            </a:r>
            <a:r>
              <a:rPr lang="en-US" altLang="zh-CN" dirty="0">
                <a:latin typeface="inherit"/>
              </a:rPr>
              <a:t> —— </a:t>
            </a:r>
            <a:r>
              <a:rPr lang="zh-CN" altLang="en-US" dirty="0">
                <a:latin typeface="inherit"/>
              </a:rPr>
              <a:t>直接删除含缺失值的元素或整行</a:t>
            </a:r>
            <a:r>
              <a:rPr lang="en-US" altLang="zh-CN" dirty="0">
                <a:latin typeface="inherit"/>
              </a:rPr>
              <a:t>/</a:t>
            </a:r>
            <a:r>
              <a:rPr lang="zh-CN" altLang="en-US" dirty="0">
                <a:latin typeface="inherit"/>
              </a:rPr>
              <a:t>整列</a:t>
            </a:r>
            <a:endParaRPr lang="zh-CN" altLang="en-US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01921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05763" y="132784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b="1" dirty="0" err="1" smtClean="0">
                <a:latin typeface="inherit"/>
              </a:rPr>
              <a:t>Matlab</a:t>
            </a:r>
            <a:r>
              <a:rPr lang="zh-CN" altLang="en-US" b="1" dirty="0" smtClean="0">
                <a:latin typeface="inherit"/>
              </a:rPr>
              <a:t>基础</a:t>
            </a:r>
            <a:endParaRPr lang="en-US" altLang="zh-CN" b="1" dirty="0" smtClean="0">
              <a:latin typeface="inherit"/>
            </a:endParaRPr>
          </a:p>
          <a:p>
            <a:pPr fontAlgn="base"/>
            <a:endParaRPr lang="en-US" altLang="zh-CN" b="1" dirty="0" smtClean="0"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inherit"/>
              </a:rPr>
              <a:t>数据处理</a:t>
            </a:r>
            <a:endParaRPr lang="en-US" altLang="zh-CN" b="1" dirty="0" smtClean="0">
              <a:latin typeface="inherit"/>
            </a:endParaRPr>
          </a:p>
          <a:p>
            <a:pPr lvl="1" fontAlgn="base"/>
            <a:r>
              <a:rPr lang="zh-CN" altLang="en-US" b="1" dirty="0" smtClean="0">
                <a:latin typeface="inherit"/>
              </a:rPr>
              <a:t>导</a:t>
            </a:r>
            <a:r>
              <a:rPr lang="zh-CN" altLang="en-US" b="1" dirty="0">
                <a:latin typeface="inherit"/>
              </a:rPr>
              <a:t>入</a:t>
            </a:r>
            <a:r>
              <a:rPr lang="en-US" altLang="zh-CN" b="1" dirty="0">
                <a:latin typeface="inherit"/>
              </a:rPr>
              <a:t>/</a:t>
            </a:r>
            <a:r>
              <a:rPr lang="zh-CN" altLang="en-US" b="1" dirty="0">
                <a:latin typeface="inherit"/>
              </a:rPr>
              <a:t>导出</a:t>
            </a:r>
            <a:r>
              <a:rPr lang="zh-CN" altLang="en-US" b="1" dirty="0" smtClean="0">
                <a:latin typeface="inherit"/>
              </a:rPr>
              <a:t>数据</a:t>
            </a:r>
            <a:endParaRPr lang="en-US" altLang="zh-CN" b="1" dirty="0" smtClean="0">
              <a:latin typeface="inherit"/>
            </a:endParaRPr>
          </a:p>
          <a:p>
            <a:pPr lvl="1" fontAlgn="base"/>
            <a:r>
              <a:rPr lang="zh-CN" altLang="en-US" b="1" dirty="0" smtClean="0">
                <a:latin typeface="inherit"/>
              </a:rPr>
              <a:t>绘图数据</a:t>
            </a:r>
            <a:endParaRPr lang="en-US" altLang="zh-CN" b="1" dirty="0" smtClean="0">
              <a:latin typeface="inherit"/>
            </a:endParaRPr>
          </a:p>
          <a:p>
            <a:pPr lvl="1" fontAlgn="base"/>
            <a:r>
              <a:rPr lang="zh-CN" altLang="en-US" b="1" dirty="0" smtClean="0">
                <a:latin typeface="inherit"/>
              </a:rPr>
              <a:t>缺失</a:t>
            </a:r>
            <a:r>
              <a:rPr lang="zh-CN" altLang="en-US" b="1" dirty="0">
                <a:latin typeface="inherit"/>
              </a:rPr>
              <a:t>的数据</a:t>
            </a:r>
            <a:endParaRPr lang="zh-CN" altLang="en-US" b="1" i="0" dirty="0">
              <a:effectLst/>
              <a:latin typeface="inheri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9418" y="4633340"/>
            <a:ext cx="5811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-apple-system"/>
              </a:rPr>
              <a:t>本演示中的部分内容来自 </a:t>
            </a:r>
            <a:r>
              <a:rPr lang="en-US" altLang="zh-CN" dirty="0" err="1">
                <a:latin typeface="-apple-system"/>
              </a:rPr>
              <a:t>MathWorks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培训资料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dirty="0"/>
              <a:t>MATLAB </a:t>
            </a:r>
            <a:r>
              <a:rPr lang="zh-CN" altLang="en-US" dirty="0" smtClean="0"/>
              <a:t>基础 代码</a:t>
            </a:r>
            <a:r>
              <a:rPr lang="zh-CN" altLang="en-US" dirty="0"/>
              <a:t>执行方式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4439" y="1253396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CN" altLang="en-US" sz="1600" dirty="0"/>
              <a:t>命令行执行</a:t>
            </a:r>
          </a:p>
          <a:p>
            <a:pPr fontAlgn="base"/>
            <a:r>
              <a:rPr lang="zh-CN" altLang="en-US" sz="1600" dirty="0"/>
              <a:t>创建对象并修改</a:t>
            </a:r>
          </a:p>
          <a:p>
            <a:pPr lvl="1" fontAlgn="base"/>
            <a:r>
              <a:rPr lang="zh-CN" altLang="en-US" sz="1600" dirty="0"/>
              <a:t>例：</a:t>
            </a:r>
            <a:r>
              <a:rPr lang="en-US" altLang="zh-CN" sz="1600" dirty="0"/>
              <a:t>a = 1 + 1</a:t>
            </a:r>
          </a:p>
          <a:p>
            <a:pPr fontAlgn="base"/>
            <a:r>
              <a:rPr lang="zh-CN" altLang="en-US" sz="1600" dirty="0"/>
              <a:t>实用函数</a:t>
            </a:r>
          </a:p>
          <a:p>
            <a:pPr lvl="1" fontAlgn="base"/>
            <a:r>
              <a:rPr lang="zh-CN" altLang="en-US" sz="1600" dirty="0"/>
              <a:t>例：</a:t>
            </a:r>
            <a:r>
              <a:rPr lang="en-US" altLang="zh-CN" sz="1600" dirty="0"/>
              <a:t>load </a:t>
            </a:r>
            <a:r>
              <a:rPr lang="en-US" altLang="zh-CN" sz="1600" dirty="0" smtClean="0"/>
              <a:t>count.dat</a:t>
            </a:r>
          </a:p>
          <a:p>
            <a:pPr lvl="1" fontAlgn="base"/>
            <a:endParaRPr lang="en-US" altLang="zh-CN" sz="1600" dirty="0"/>
          </a:p>
          <a:p>
            <a:pPr lvl="1" fontAlgn="base"/>
            <a:endParaRPr lang="en-US" altLang="zh-CN" sz="1600" dirty="0" smtClean="0"/>
          </a:p>
          <a:p>
            <a:pPr lvl="1" fontAlgn="base"/>
            <a:endParaRPr lang="en-US" altLang="zh-CN" sz="1600" dirty="0"/>
          </a:p>
          <a:p>
            <a:pPr lvl="1" fontAlgn="base"/>
            <a:endParaRPr lang="en-US" altLang="zh-CN" sz="1600" dirty="0"/>
          </a:p>
          <a:p>
            <a:pPr fontAlgn="base"/>
            <a:r>
              <a:rPr lang="zh-CN" altLang="en-US" sz="1600" dirty="0"/>
              <a:t>运行脚本</a:t>
            </a:r>
            <a:r>
              <a:rPr lang="zh-CN" altLang="en-US" sz="1600" dirty="0" smtClean="0"/>
              <a:t>（</a:t>
            </a:r>
            <a:r>
              <a:rPr lang="en-US" altLang="zh-CN" sz="1600" dirty="0"/>
              <a:t>m-files</a:t>
            </a:r>
            <a:r>
              <a:rPr lang="zh-CN" altLang="en-US" sz="1600" dirty="0" smtClean="0"/>
              <a:t>）</a:t>
            </a:r>
            <a:endParaRPr lang="zh-CN" altLang="en-US" sz="1600" dirty="0"/>
          </a:p>
          <a:p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534" y="1331100"/>
            <a:ext cx="4312600" cy="18482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355" y="3257062"/>
            <a:ext cx="4202834" cy="18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基本规则：</a:t>
            </a:r>
            <a:r>
              <a:rPr lang="en-US" altLang="zh-CN" dirty="0"/>
              <a:t>MATLAB </a:t>
            </a:r>
            <a:r>
              <a:rPr lang="zh-CN" altLang="en-US" dirty="0"/>
              <a:t>对象 </a:t>
            </a:r>
          </a:p>
        </p:txBody>
      </p:sp>
      <p:sp>
        <p:nvSpPr>
          <p:cNvPr id="3" name="矩形 2"/>
          <p:cNvSpPr/>
          <p:nvPr/>
        </p:nvSpPr>
        <p:spPr>
          <a:xfrm>
            <a:off x="738835" y="1315665"/>
            <a:ext cx="8134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/>
              <a:t>对象 </a:t>
            </a:r>
            <a:r>
              <a:rPr lang="en-US" altLang="zh-CN" dirty="0"/>
              <a:t>= </a:t>
            </a:r>
            <a:r>
              <a:rPr lang="zh-CN" altLang="en-US" dirty="0"/>
              <a:t>矩阵</a:t>
            </a:r>
            <a:endParaRPr lang="en-US" altLang="zh-CN" b="0" i="0" dirty="0">
              <a:effectLst/>
              <a:latin typeface="inheri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944" y="904961"/>
            <a:ext cx="2858784" cy="24383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1949" y="168499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标量：</a:t>
            </a:r>
            <a:r>
              <a:rPr lang="en-US" altLang="zh-CN" dirty="0">
                <a:latin typeface="inherit"/>
              </a:rPr>
              <a:t>1×1 </a:t>
            </a:r>
            <a:r>
              <a:rPr lang="zh-CN" altLang="en-US" dirty="0">
                <a:latin typeface="inherit"/>
              </a:rPr>
              <a:t>矩阵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行向量：</a:t>
            </a:r>
            <a:r>
              <a:rPr lang="en-US" altLang="zh-CN" dirty="0">
                <a:latin typeface="inherit"/>
              </a:rPr>
              <a:t>1×n </a:t>
            </a:r>
            <a:r>
              <a:rPr lang="zh-CN" altLang="en-US" dirty="0">
                <a:latin typeface="inherit"/>
              </a:rPr>
              <a:t>矩阵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列向量：</a:t>
            </a:r>
            <a:r>
              <a:rPr lang="en-US" altLang="zh-CN" dirty="0">
                <a:latin typeface="inherit"/>
              </a:rPr>
              <a:t>n×1 </a:t>
            </a:r>
            <a:r>
              <a:rPr lang="zh-CN" altLang="en-US" dirty="0">
                <a:latin typeface="inherit"/>
              </a:rPr>
              <a:t>矩阵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38835" y="269517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矩阵元素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数值：可直接存储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非数字字符：按 </a:t>
            </a:r>
            <a:r>
              <a:rPr lang="en-US" altLang="zh-CN" dirty="0">
                <a:latin typeface="inherit"/>
              </a:rPr>
              <a:t>ASCII </a:t>
            </a:r>
            <a:r>
              <a:rPr lang="zh-CN" altLang="en-US" dirty="0">
                <a:latin typeface="inherit"/>
              </a:rPr>
              <a:t>编码（</a:t>
            </a:r>
            <a:r>
              <a:rPr lang="en-US" altLang="zh-CN" dirty="0">
                <a:latin typeface="inherit"/>
              </a:rPr>
              <a:t>A→65</a:t>
            </a:r>
            <a:r>
              <a:rPr lang="zh-CN" altLang="en-US" dirty="0">
                <a:latin typeface="inherit"/>
              </a:rPr>
              <a:t>，</a:t>
            </a:r>
            <a:r>
              <a:rPr lang="en-US" altLang="zh-CN" dirty="0">
                <a:latin typeface="inherit"/>
              </a:rPr>
              <a:t>a→97</a:t>
            </a:r>
            <a:r>
              <a:rPr lang="zh-CN" altLang="en-US" dirty="0">
                <a:latin typeface="inherit"/>
              </a:rPr>
              <a:t>）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逻辑值：</a:t>
            </a:r>
            <a:r>
              <a:rPr lang="en-US" altLang="zh-CN" dirty="0">
                <a:latin typeface="inherit"/>
              </a:rPr>
              <a:t>true→1</a:t>
            </a:r>
            <a:r>
              <a:rPr lang="zh-CN" altLang="en-US" dirty="0">
                <a:latin typeface="inherit"/>
              </a:rPr>
              <a:t>，</a:t>
            </a:r>
            <a:r>
              <a:rPr lang="en-US" altLang="zh-CN" dirty="0">
                <a:latin typeface="inherit"/>
              </a:rPr>
              <a:t>false→0</a:t>
            </a:r>
            <a:endParaRPr lang="en-US" altLang="zh-CN" b="0" i="0" dirty="0">
              <a:effectLst/>
              <a:latin typeface="inheri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112" y="1492921"/>
            <a:ext cx="2128723" cy="3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基本规则：</a:t>
            </a:r>
            <a:r>
              <a:rPr lang="en-US" altLang="zh-CN" dirty="0"/>
              <a:t>MATLAB </a:t>
            </a:r>
            <a:r>
              <a:rPr lang="zh-CN" altLang="en-US" dirty="0"/>
              <a:t>对象</a:t>
            </a:r>
          </a:p>
        </p:txBody>
      </p:sp>
      <p:sp>
        <p:nvSpPr>
          <p:cNvPr id="7" name="矩形 6"/>
          <p:cNvSpPr/>
          <p:nvPr/>
        </p:nvSpPr>
        <p:spPr>
          <a:xfrm>
            <a:off x="1159459" y="100998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CN" altLang="en-US" b="1" dirty="0"/>
              <a:t>分隔符</a:t>
            </a:r>
          </a:p>
          <a:p>
            <a:pPr fontAlgn="base"/>
            <a:r>
              <a:rPr lang="zh-CN" altLang="en-US" b="1" dirty="0"/>
              <a:t>列</a:t>
            </a:r>
            <a:r>
              <a:rPr lang="zh-CN" altLang="en-US" dirty="0"/>
              <a:t>（同一行内元素）：逗号 </a:t>
            </a:r>
            <a:r>
              <a:rPr lang="en-US" altLang="zh-CN" dirty="0"/>
              <a:t>, </a:t>
            </a:r>
            <a:r>
              <a:rPr lang="zh-CN" altLang="en-US" dirty="0"/>
              <a:t>或空格</a:t>
            </a: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61" y="1675191"/>
            <a:ext cx="2397347" cy="70027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86212" y="2811366"/>
            <a:ext cx="2892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行</a:t>
            </a:r>
            <a:r>
              <a:rPr lang="zh-CN" altLang="en-US" dirty="0"/>
              <a:t>（换行）：分号 </a:t>
            </a:r>
            <a:r>
              <a:rPr lang="en-US" altLang="zh-CN" dirty="0"/>
              <a:t>;</a:t>
            </a:r>
            <a:r>
              <a:rPr lang="zh-CN" altLang="en-US" dirty="0"/>
              <a:t> 或回车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861" y="3301254"/>
            <a:ext cx="1866995" cy="14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基本规则</a:t>
            </a:r>
            <a:r>
              <a:rPr lang="en-US" altLang="zh-CN" b="0" dirty="0"/>
              <a:t>-</a:t>
            </a:r>
            <a:r>
              <a:rPr lang="zh-CN" altLang="en-US" b="0" dirty="0"/>
              <a:t>数学符号</a:t>
            </a:r>
            <a:endParaRPr lang="en-US" altLang="zh-CN" dirty="0">
              <a:latin typeface="-apple-system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93546" y="1139121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CN" altLang="en-US" sz="1600" b="1" dirty="0"/>
              <a:t>布尔变量与逻辑符号</a:t>
            </a:r>
          </a:p>
          <a:p>
            <a:pPr fontAlgn="base"/>
            <a:r>
              <a:rPr lang="zh-CN" altLang="en-US" sz="1600" dirty="0"/>
              <a:t>真→</a:t>
            </a:r>
            <a:r>
              <a:rPr lang="en-US" altLang="zh-CN" sz="1600" dirty="0"/>
              <a:t>1</a:t>
            </a:r>
            <a:r>
              <a:rPr lang="zh-CN" altLang="en-US" sz="1600" dirty="0"/>
              <a:t>，假→</a:t>
            </a:r>
            <a:r>
              <a:rPr lang="en-US" altLang="zh-CN" sz="1600" dirty="0" smtClean="0"/>
              <a:t>0</a:t>
            </a:r>
          </a:p>
          <a:p>
            <a:pPr fontAlgn="base"/>
            <a:endParaRPr lang="en-US" altLang="zh-CN" sz="1600" dirty="0"/>
          </a:p>
          <a:p>
            <a:pPr fontAlgn="base"/>
            <a:r>
              <a:rPr lang="zh-CN" altLang="en-US" sz="1600" b="1" dirty="0"/>
              <a:t>基本逻辑</a:t>
            </a:r>
          </a:p>
          <a:p>
            <a:pPr lvl="1" fontAlgn="base"/>
            <a:r>
              <a:rPr lang="en-US" altLang="zh-CN" sz="1600" dirty="0"/>
              <a:t>&amp; </a:t>
            </a:r>
            <a:r>
              <a:rPr lang="zh-CN" altLang="en-US" sz="1600" dirty="0"/>
              <a:t>逻辑与</a:t>
            </a:r>
          </a:p>
          <a:p>
            <a:pPr lvl="1" fontAlgn="base"/>
            <a:r>
              <a:rPr lang="en-US" altLang="zh-CN" sz="1600" dirty="0"/>
              <a:t>| </a:t>
            </a:r>
            <a:r>
              <a:rPr lang="zh-CN" altLang="en-US" sz="1600" dirty="0"/>
              <a:t>逻辑或</a:t>
            </a:r>
          </a:p>
          <a:p>
            <a:pPr lvl="1" fontAlgn="base"/>
            <a:r>
              <a:rPr lang="en-US" altLang="zh-CN" sz="1600" dirty="0"/>
              <a:t>~ </a:t>
            </a:r>
            <a:r>
              <a:rPr lang="zh-CN" altLang="en-US" sz="1600" dirty="0"/>
              <a:t>逻辑非</a:t>
            </a:r>
          </a:p>
          <a:p>
            <a:pPr lvl="1" fontAlgn="base"/>
            <a:r>
              <a:rPr lang="en-US" altLang="zh-CN" sz="1600" dirty="0"/>
              <a:t>== </a:t>
            </a:r>
            <a:r>
              <a:rPr lang="zh-CN" altLang="en-US" sz="1600" dirty="0"/>
              <a:t>逻辑</a:t>
            </a:r>
            <a:r>
              <a:rPr lang="zh-CN" altLang="en-US" sz="1600" dirty="0" smtClean="0"/>
              <a:t>等于</a:t>
            </a:r>
            <a:endParaRPr lang="en-US" altLang="zh-CN" sz="1600" dirty="0" smtClean="0"/>
          </a:p>
          <a:p>
            <a:pPr lvl="1" fontAlgn="base"/>
            <a:endParaRPr lang="zh-CN" altLang="en-US" sz="1600" dirty="0"/>
          </a:p>
          <a:p>
            <a:pPr fontAlgn="base"/>
            <a:r>
              <a:rPr lang="zh-CN" altLang="en-US" sz="1600" b="1" dirty="0"/>
              <a:t>复合逻辑</a:t>
            </a:r>
          </a:p>
          <a:p>
            <a:pPr lvl="1" fontAlgn="base"/>
            <a:r>
              <a:rPr lang="en-US" altLang="zh-CN" sz="1600" dirty="0"/>
              <a:t>&lt;= &gt;= ~=</a:t>
            </a:r>
            <a:r>
              <a:rPr lang="zh-CN" altLang="en-US" sz="1600" dirty="0"/>
              <a:t>（≠）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06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基本规则</a:t>
            </a:r>
            <a:r>
              <a:rPr lang="en-US" altLang="zh-CN" b="0" dirty="0"/>
              <a:t>- </a:t>
            </a:r>
            <a:r>
              <a:rPr lang="en-US" altLang="zh-CN" b="0" dirty="0" err="1"/>
              <a:t>matlab</a:t>
            </a:r>
            <a:r>
              <a:rPr lang="zh-CN" altLang="en-US" b="0" dirty="0"/>
              <a:t>编程</a:t>
            </a:r>
            <a:endParaRPr lang="en-US" altLang="zh-CN" dirty="0">
              <a:latin typeface="-apple-system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0" y="100209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CN" altLang="en-US" dirty="0">
                <a:latin typeface="-apple-system"/>
              </a:rPr>
              <a:t>计算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由基本运算组合而成（与大多数编程语言相同）</a:t>
            </a:r>
          </a:p>
          <a:p>
            <a:pPr fontAlgn="base"/>
            <a:r>
              <a:rPr lang="zh-CN" altLang="en-US" dirty="0">
                <a:latin typeface="-apple-system"/>
              </a:rPr>
              <a:t>内置常量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标量：</a:t>
            </a:r>
            <a:r>
              <a:rPr lang="en-US" altLang="zh-CN" dirty="0">
                <a:latin typeface="inherit"/>
              </a:rPr>
              <a:t>pi</a:t>
            </a:r>
            <a:r>
              <a:rPr lang="zh-CN" altLang="en-US" dirty="0">
                <a:latin typeface="inherit"/>
              </a:rPr>
              <a:t>（即圆周率 </a:t>
            </a:r>
            <a:r>
              <a:rPr lang="en-US" altLang="zh-CN" dirty="0">
                <a:latin typeface="inherit"/>
              </a:rPr>
              <a:t>π</a:t>
            </a:r>
            <a:r>
              <a:rPr lang="zh-CN" altLang="en-US" dirty="0">
                <a:latin typeface="inherit"/>
              </a:rPr>
              <a:t>）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矩阵：</a:t>
            </a:r>
            <a:r>
              <a:rPr lang="en-US" altLang="zh-CN" dirty="0">
                <a:latin typeface="inherit"/>
              </a:rPr>
              <a:t>zeros(</a:t>
            </a:r>
            <a:r>
              <a:rPr lang="en-US" altLang="zh-CN" dirty="0" err="1">
                <a:latin typeface="inherit"/>
              </a:rPr>
              <a:t>m,n</a:t>
            </a:r>
            <a:r>
              <a:rPr lang="en-US" altLang="zh-CN" dirty="0">
                <a:latin typeface="inherit"/>
              </a:rPr>
              <a:t>)</a:t>
            </a:r>
            <a:r>
              <a:rPr lang="zh-CN" altLang="en-US" dirty="0">
                <a:latin typeface="inherit"/>
              </a:rPr>
              <a:t>（全 </a:t>
            </a:r>
            <a:r>
              <a:rPr lang="en-US" altLang="zh-CN" dirty="0">
                <a:latin typeface="inherit"/>
              </a:rPr>
              <a:t>0 </a:t>
            </a:r>
            <a:r>
              <a:rPr lang="zh-CN" altLang="en-US" dirty="0">
                <a:latin typeface="inherit"/>
              </a:rPr>
              <a:t>矩阵）、</a:t>
            </a:r>
            <a:r>
              <a:rPr lang="en-US" altLang="zh-CN" dirty="0">
                <a:latin typeface="inherit"/>
              </a:rPr>
              <a:t>ones(</a:t>
            </a:r>
            <a:r>
              <a:rPr lang="en-US" altLang="zh-CN" dirty="0" err="1">
                <a:latin typeface="inherit"/>
              </a:rPr>
              <a:t>m,n</a:t>
            </a:r>
            <a:r>
              <a:rPr lang="en-US" altLang="zh-CN" dirty="0">
                <a:latin typeface="inherit"/>
              </a:rPr>
              <a:t>)</a:t>
            </a:r>
            <a:r>
              <a:rPr lang="zh-CN" altLang="en-US" dirty="0">
                <a:latin typeface="inherit"/>
              </a:rPr>
              <a:t>（全 </a:t>
            </a:r>
            <a:r>
              <a:rPr lang="en-US" altLang="zh-CN" dirty="0">
                <a:latin typeface="inherit"/>
              </a:rPr>
              <a:t>1 </a:t>
            </a:r>
            <a:r>
              <a:rPr lang="zh-CN" altLang="en-US" dirty="0">
                <a:latin typeface="inherit"/>
              </a:rPr>
              <a:t>矩阵）、</a:t>
            </a:r>
            <a:r>
              <a:rPr lang="en-US" altLang="zh-CN" dirty="0">
                <a:latin typeface="inherit"/>
              </a:rPr>
              <a:t>eye(</a:t>
            </a:r>
            <a:r>
              <a:rPr lang="en-US" altLang="zh-CN" dirty="0" err="1">
                <a:latin typeface="inherit"/>
              </a:rPr>
              <a:t>m,n</a:t>
            </a:r>
            <a:r>
              <a:rPr lang="en-US" altLang="zh-CN" dirty="0">
                <a:latin typeface="inherit"/>
              </a:rPr>
              <a:t>)</a:t>
            </a:r>
            <a:r>
              <a:rPr lang="zh-CN" altLang="en-US" dirty="0">
                <a:latin typeface="inherit"/>
              </a:rPr>
              <a:t>（单位矩阵）</a:t>
            </a:r>
          </a:p>
          <a:p>
            <a:pPr fontAlgn="base"/>
            <a:r>
              <a:rPr lang="zh-CN" altLang="en-US" dirty="0">
                <a:latin typeface="-apple-system"/>
              </a:rPr>
              <a:t>内置函数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数值类：</a:t>
            </a:r>
            <a:r>
              <a:rPr lang="en-US" altLang="zh-CN" dirty="0">
                <a:latin typeface="inherit"/>
              </a:rPr>
              <a:t>sin</a:t>
            </a:r>
            <a:r>
              <a:rPr lang="zh-CN" altLang="en-US" dirty="0">
                <a:latin typeface="inherit"/>
              </a:rPr>
              <a:t>、</a:t>
            </a:r>
            <a:r>
              <a:rPr lang="en-US" altLang="zh-CN" dirty="0">
                <a:latin typeface="inherit"/>
              </a:rPr>
              <a:t>cos</a:t>
            </a:r>
            <a:r>
              <a:rPr lang="zh-CN" altLang="en-US" dirty="0">
                <a:latin typeface="inherit"/>
              </a:rPr>
              <a:t>、</a:t>
            </a:r>
            <a:r>
              <a:rPr lang="en-US" altLang="zh-CN" dirty="0" err="1">
                <a:latin typeface="inherit"/>
              </a:rPr>
              <a:t>exp</a:t>
            </a:r>
            <a:r>
              <a:rPr lang="zh-CN" altLang="en-US" dirty="0">
                <a:latin typeface="inherit"/>
              </a:rPr>
              <a:t>、</a:t>
            </a:r>
            <a:r>
              <a:rPr lang="en-US" altLang="zh-CN" dirty="0">
                <a:latin typeface="inherit"/>
              </a:rPr>
              <a:t>log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逻辑类：</a:t>
            </a:r>
            <a:r>
              <a:rPr lang="en-US" altLang="zh-CN" dirty="0" err="1">
                <a:latin typeface="inherit"/>
              </a:rPr>
              <a:t>isprime</a:t>
            </a:r>
            <a:r>
              <a:rPr lang="zh-CN" altLang="en-US" dirty="0">
                <a:latin typeface="inherit"/>
              </a:rPr>
              <a:t>、</a:t>
            </a:r>
            <a:r>
              <a:rPr lang="en-US" altLang="zh-CN" dirty="0" err="1">
                <a:latin typeface="inherit"/>
              </a:rPr>
              <a:t>isreal</a:t>
            </a:r>
            <a:endParaRPr lang="en-US" altLang="zh-CN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383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基本规则</a:t>
            </a:r>
            <a:r>
              <a:rPr lang="en-US" altLang="zh-CN" b="0" dirty="0"/>
              <a:t>- </a:t>
            </a:r>
            <a:r>
              <a:rPr lang="en-US" altLang="zh-CN" b="0" dirty="0" err="1"/>
              <a:t>matlab</a:t>
            </a:r>
            <a:r>
              <a:rPr lang="zh-CN" altLang="en-US" b="0" dirty="0"/>
              <a:t>编程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0" y="141758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CN" altLang="en-US" dirty="0">
                <a:latin typeface="-apple-system"/>
              </a:rPr>
              <a:t>脚本中的基本流程控制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条件结构</a:t>
            </a:r>
            <a:br>
              <a:rPr lang="zh-CN" altLang="en-US" dirty="0">
                <a:latin typeface="inherit"/>
              </a:rPr>
            </a:br>
            <a:r>
              <a:rPr lang="en-US" altLang="zh-CN" dirty="0">
                <a:latin typeface="inherit"/>
              </a:rPr>
              <a:t>if .. </a:t>
            </a:r>
            <a:r>
              <a:rPr lang="en-US" altLang="zh-CN" dirty="0" err="1">
                <a:latin typeface="inherit"/>
              </a:rPr>
              <a:t>elseif</a:t>
            </a:r>
            <a:r>
              <a:rPr lang="en-US" altLang="zh-CN" dirty="0">
                <a:latin typeface="inherit"/>
              </a:rPr>
              <a:t> .. [</a:t>
            </a:r>
            <a:r>
              <a:rPr lang="en-US" altLang="zh-CN" dirty="0" err="1">
                <a:latin typeface="inherit"/>
              </a:rPr>
              <a:t>elseif</a:t>
            </a:r>
            <a:r>
              <a:rPr lang="en-US" altLang="zh-CN" dirty="0">
                <a:latin typeface="inherit"/>
              </a:rPr>
              <a:t> .. </a:t>
            </a:r>
            <a:r>
              <a:rPr lang="en-US" altLang="zh-CN" dirty="0" err="1">
                <a:latin typeface="inherit"/>
              </a:rPr>
              <a:t>elseif</a:t>
            </a:r>
            <a:r>
              <a:rPr lang="en-US" altLang="zh-CN" dirty="0">
                <a:latin typeface="inherit"/>
              </a:rPr>
              <a:t> ..] else .. end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循环结构</a:t>
            </a:r>
            <a:br>
              <a:rPr lang="zh-CN" altLang="en-US" dirty="0">
                <a:latin typeface="inherit"/>
              </a:rPr>
            </a:br>
            <a:r>
              <a:rPr lang="en-US" altLang="zh-CN" dirty="0">
                <a:latin typeface="inherit"/>
              </a:rPr>
              <a:t>for .. end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条件循环</a:t>
            </a:r>
            <a:br>
              <a:rPr lang="zh-CN" altLang="en-US" dirty="0">
                <a:latin typeface="inherit"/>
              </a:rPr>
            </a:br>
            <a:r>
              <a:rPr lang="en-US" altLang="zh-CN" dirty="0">
                <a:latin typeface="inherit"/>
              </a:rPr>
              <a:t>while .. end</a:t>
            </a:r>
            <a:endParaRPr lang="en-US" altLang="zh-CN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6587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b="0" dirty="0" err="1" smtClean="0"/>
              <a:t>Matlab</a:t>
            </a:r>
            <a:r>
              <a:rPr lang="zh-CN" altLang="en-US" b="0" dirty="0"/>
              <a:t>基础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0" y="1694587"/>
            <a:ext cx="50804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dirty="0">
                <a:latin typeface="-apple-system"/>
              </a:rPr>
              <a:t>如果你对上述基础尚不熟悉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查阅 </a:t>
            </a:r>
            <a:r>
              <a:rPr lang="en-US" altLang="zh-CN" dirty="0" err="1">
                <a:latin typeface="inherit"/>
              </a:rPr>
              <a:t>MathWorks</a:t>
            </a:r>
            <a:r>
              <a:rPr lang="en-US" altLang="zh-CN" dirty="0">
                <a:latin typeface="inherit"/>
              </a:rPr>
              <a:t> </a:t>
            </a:r>
            <a:r>
              <a:rPr lang="zh-CN" altLang="en-US" dirty="0">
                <a:latin typeface="inherit"/>
              </a:rPr>
              <a:t>官网文档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dirty="0">
                <a:latin typeface="inherit"/>
              </a:rPr>
              <a:t>LMO </a:t>
            </a:r>
            <a:r>
              <a:rPr lang="zh-CN" altLang="en-US" dirty="0">
                <a:latin typeface="inherit"/>
              </a:rPr>
              <a:t>已上传西北大学</a:t>
            </a:r>
            <a:r>
              <a:rPr lang="en-US" altLang="zh-CN" dirty="0">
                <a:latin typeface="inherit"/>
              </a:rPr>
              <a:t>《MATLAB </a:t>
            </a:r>
            <a:r>
              <a:rPr lang="zh-CN" altLang="en-US" dirty="0">
                <a:latin typeface="inherit"/>
              </a:rPr>
              <a:t>入门</a:t>
            </a:r>
            <a:r>
              <a:rPr lang="en-US" altLang="zh-CN" dirty="0">
                <a:latin typeface="inherit"/>
              </a:rPr>
              <a:t>》</a:t>
            </a:r>
            <a:r>
              <a:rPr lang="zh-CN" altLang="en-US" dirty="0">
                <a:latin typeface="inherit"/>
              </a:rPr>
              <a:t>教程，是很好的学习资源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dirty="0">
                <a:latin typeface="inherit"/>
              </a:rPr>
              <a:t>向课程教师或助教提出需求，获取额外辅导</a:t>
            </a:r>
            <a:endParaRPr lang="zh-CN" altLang="en-US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55141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1024</TotalTime>
  <Words>500</Words>
  <Application>Microsoft Office PowerPoint</Application>
  <PresentationFormat>全屏显示(16:9)</PresentationFormat>
  <Paragraphs>105</Paragraphs>
  <Slides>16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-apple-system</vt:lpstr>
      <vt:lpstr>inherit</vt:lpstr>
      <vt:lpstr>宋体</vt:lpstr>
      <vt:lpstr>Microsoft YaHei</vt:lpstr>
      <vt:lpstr>Arial</vt:lpstr>
      <vt:lpstr>Calibri</vt:lpstr>
      <vt:lpstr>Wingdings</vt:lpstr>
      <vt:lpstr>PPP</vt:lpstr>
      <vt:lpstr>Visio</vt:lpstr>
      <vt:lpstr>人工智能与数据分析 </vt:lpstr>
      <vt:lpstr>目录</vt:lpstr>
      <vt:lpstr>MATLAB 基础 代码执行方式 </vt:lpstr>
      <vt:lpstr>基本规则：MATLAB 对象 </vt:lpstr>
      <vt:lpstr>基本规则：MATLAB 对象</vt:lpstr>
      <vt:lpstr>基本规则-数学符号</vt:lpstr>
      <vt:lpstr>基本规则- matlab编程</vt:lpstr>
      <vt:lpstr>基本规则- matlab编程</vt:lpstr>
      <vt:lpstr>Matlab基础</vt:lpstr>
      <vt:lpstr>数据导入/导出</vt:lpstr>
      <vt:lpstr>绘制数据</vt:lpstr>
      <vt:lpstr>绘制数据</vt:lpstr>
      <vt:lpstr>缺失数据的表示</vt:lpstr>
      <vt:lpstr>缺失数据的处理</vt:lpstr>
      <vt:lpstr>查找缺失数据</vt:lpstr>
      <vt:lpstr>替换/删除缺失数据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916</cp:revision>
  <cp:lastPrinted>2020-10-12T18:10:00Z</cp:lastPrinted>
  <dcterms:created xsi:type="dcterms:W3CDTF">2014-03-23T18:36:00Z</dcterms:created>
  <dcterms:modified xsi:type="dcterms:W3CDTF">2025-11-11T03:29:01Z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